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9" roundtripDataSignature="AMtx7miQ1lLptlb2LOxyOmoTS+r6GBrp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3.jp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202370" y="869843"/>
            <a:ext cx="10187166" cy="5236092"/>
            <a:chOff x="0" y="-96441"/>
            <a:chExt cx="13582888" cy="6981457"/>
          </a:xfrm>
        </p:grpSpPr>
        <p:grpSp>
          <p:nvGrpSpPr>
            <p:cNvPr id="85" name="Google Shape;85;p1"/>
            <p:cNvGrpSpPr/>
            <p:nvPr/>
          </p:nvGrpSpPr>
          <p:grpSpPr>
            <a:xfrm>
              <a:off x="0" y="-96440"/>
              <a:ext cx="13582888" cy="614540"/>
              <a:chOff x="0" y="-19050"/>
              <a:chExt cx="2683040" cy="121391"/>
            </a:xfrm>
          </p:grpSpPr>
          <p:sp>
            <p:nvSpPr>
              <p:cNvPr id="86" name="Google Shape;86;p1"/>
              <p:cNvSpPr/>
              <p:nvPr/>
            </p:nvSpPr>
            <p:spPr>
              <a:xfrm>
                <a:off x="0" y="0"/>
                <a:ext cx="2683040" cy="102341"/>
              </a:xfrm>
              <a:custGeom>
                <a:rect b="b" l="l" r="r" t="t"/>
                <a:pathLst>
                  <a:path extrusionOk="0"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>
                <a:noFill/>
              </a:ln>
            </p:spPr>
          </p:sp>
          <p:sp>
            <p:nvSpPr>
              <p:cNvPr id="87" name="Google Shape;87;p1"/>
              <p:cNvSpPr txBox="1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"/>
            <p:cNvGrpSpPr/>
            <p:nvPr/>
          </p:nvGrpSpPr>
          <p:grpSpPr>
            <a:xfrm>
              <a:off x="0" y="-96441"/>
              <a:ext cx="440714" cy="6981457"/>
              <a:chOff x="0" y="-19050"/>
              <a:chExt cx="87055" cy="1379053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0" y="0"/>
                <a:ext cx="87055" cy="1360003"/>
              </a:xfrm>
              <a:custGeom>
                <a:rect b="b" l="l" r="r" t="t"/>
                <a:pathLst>
                  <a:path extrusionOk="0"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>
                <a:noFill/>
              </a:ln>
            </p:spPr>
          </p:sp>
          <p:sp>
            <p:nvSpPr>
              <p:cNvPr id="90" name="Google Shape;90;p1"/>
              <p:cNvSpPr txBox="1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" name="Google Shape;91;p1"/>
          <p:cNvGrpSpPr/>
          <p:nvPr/>
        </p:nvGrpSpPr>
        <p:grpSpPr>
          <a:xfrm rot="10800000">
            <a:off x="7072134" y="4265953"/>
            <a:ext cx="10187166" cy="5236092"/>
            <a:chOff x="0" y="-96441"/>
            <a:chExt cx="13582888" cy="6981457"/>
          </a:xfrm>
        </p:grpSpPr>
        <p:grpSp>
          <p:nvGrpSpPr>
            <p:cNvPr id="92" name="Google Shape;92;p1"/>
            <p:cNvGrpSpPr/>
            <p:nvPr/>
          </p:nvGrpSpPr>
          <p:grpSpPr>
            <a:xfrm>
              <a:off x="0" y="-96440"/>
              <a:ext cx="13582888" cy="614540"/>
              <a:chOff x="0" y="-19050"/>
              <a:chExt cx="2683040" cy="121391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0" y="0"/>
                <a:ext cx="2683040" cy="102341"/>
              </a:xfrm>
              <a:custGeom>
                <a:rect b="b" l="l" r="r" t="t"/>
                <a:pathLst>
                  <a:path extrusionOk="0"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>
                <a:noFill/>
              </a:ln>
            </p:spPr>
          </p:sp>
          <p:sp>
            <p:nvSpPr>
              <p:cNvPr id="94" name="Google Shape;94;p1"/>
              <p:cNvSpPr txBox="1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"/>
            <p:cNvGrpSpPr/>
            <p:nvPr/>
          </p:nvGrpSpPr>
          <p:grpSpPr>
            <a:xfrm>
              <a:off x="0" y="-96441"/>
              <a:ext cx="440714" cy="6981457"/>
              <a:chOff x="0" y="-19050"/>
              <a:chExt cx="87055" cy="1379053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0" y="0"/>
                <a:ext cx="87055" cy="1360003"/>
              </a:xfrm>
              <a:custGeom>
                <a:rect b="b" l="l" r="r" t="t"/>
                <a:pathLst>
                  <a:path extrusionOk="0"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>
                <a:noFill/>
              </a:ln>
            </p:spPr>
          </p:sp>
          <p:sp>
            <p:nvSpPr>
              <p:cNvPr id="97" name="Google Shape;97;p1"/>
              <p:cNvSpPr txBox="1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" name="Google Shape;98;p1"/>
          <p:cNvGrpSpPr/>
          <p:nvPr/>
        </p:nvGrpSpPr>
        <p:grpSpPr>
          <a:xfrm>
            <a:off x="2452110" y="2170070"/>
            <a:ext cx="13849263" cy="5366612"/>
            <a:chOff x="0" y="-19050"/>
            <a:chExt cx="4619384" cy="1790019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4619384" cy="1770969"/>
            </a:xfrm>
            <a:custGeom>
              <a:rect b="b" l="l" r="r" t="t"/>
              <a:pathLst>
                <a:path extrusionOk="0" h="1770969" w="4619384">
                  <a:moveTo>
                    <a:pt x="0" y="0"/>
                  </a:moveTo>
                  <a:lnTo>
                    <a:pt x="4619384" y="0"/>
                  </a:lnTo>
                  <a:lnTo>
                    <a:pt x="4619384" y="1770969"/>
                  </a:lnTo>
                  <a:lnTo>
                    <a:pt x="0" y="17709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0" name="Google Shape;100;p1"/>
            <p:cNvSpPr txBox="1"/>
            <p:nvPr/>
          </p:nvSpPr>
          <p:spPr>
            <a:xfrm>
              <a:off x="0" y="-19050"/>
              <a:ext cx="4619384" cy="1790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"/>
          <p:cNvSpPr/>
          <p:nvPr/>
        </p:nvSpPr>
        <p:spPr>
          <a:xfrm>
            <a:off x="14915640" y="-659492"/>
            <a:ext cx="4687320" cy="4687320"/>
          </a:xfrm>
          <a:custGeom>
            <a:rect b="b" l="l" r="r" t="t"/>
            <a:pathLst>
              <a:path extrusionOk="0"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2" name="Google Shape;102;p1"/>
          <p:cNvGrpSpPr/>
          <p:nvPr/>
        </p:nvGrpSpPr>
        <p:grpSpPr>
          <a:xfrm>
            <a:off x="-2343983" y="7089454"/>
            <a:ext cx="7092705" cy="7092705"/>
            <a:chOff x="0" y="0"/>
            <a:chExt cx="812800" cy="812800"/>
          </a:xfrm>
        </p:grpSpPr>
        <p:sp>
          <p:nvSpPr>
            <p:cNvPr id="103" name="Google Shape;10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12028966" y="-3546166"/>
            <a:ext cx="5773349" cy="5773349"/>
            <a:chOff x="0" y="0"/>
            <a:chExt cx="812800" cy="812800"/>
          </a:xfrm>
        </p:grpSpPr>
        <p:sp>
          <p:nvSpPr>
            <p:cNvPr id="106" name="Google Shape;106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"/>
          <p:cNvSpPr/>
          <p:nvPr/>
        </p:nvSpPr>
        <p:spPr>
          <a:xfrm>
            <a:off x="2125558" y="7702920"/>
            <a:ext cx="4687320" cy="4687320"/>
          </a:xfrm>
          <a:custGeom>
            <a:rect b="b" l="l" r="r" t="t"/>
            <a:pathLst>
              <a:path extrusionOk="0"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"/>
          <p:cNvSpPr/>
          <p:nvPr/>
        </p:nvSpPr>
        <p:spPr>
          <a:xfrm>
            <a:off x="1815381" y="1396447"/>
            <a:ext cx="2359641" cy="2476723"/>
          </a:xfrm>
          <a:custGeom>
            <a:rect b="b" l="l" r="r" t="t"/>
            <a:pathLst>
              <a:path extrusionOk="0" h="2476723" w="2359641">
                <a:moveTo>
                  <a:pt x="0" y="0"/>
                </a:moveTo>
                <a:lnTo>
                  <a:pt x="2359641" y="0"/>
                </a:lnTo>
                <a:lnTo>
                  <a:pt x="2359641" y="2476723"/>
                </a:lnTo>
                <a:lnTo>
                  <a:pt x="0" y="2476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"/>
          <p:cNvSpPr/>
          <p:nvPr/>
        </p:nvSpPr>
        <p:spPr>
          <a:xfrm>
            <a:off x="588204" y="7349957"/>
            <a:ext cx="4427291" cy="2696622"/>
          </a:xfrm>
          <a:custGeom>
            <a:rect b="b" l="l" r="r" t="t"/>
            <a:pathLst>
              <a:path extrusionOk="0" h="2696622" w="4427291">
                <a:moveTo>
                  <a:pt x="0" y="0"/>
                </a:moveTo>
                <a:lnTo>
                  <a:pt x="4427291" y="0"/>
                </a:lnTo>
                <a:lnTo>
                  <a:pt x="4427291" y="2696623"/>
                </a:lnTo>
                <a:lnTo>
                  <a:pt x="0" y="2696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1" name="Google Shape;111;p1"/>
          <p:cNvGrpSpPr/>
          <p:nvPr/>
        </p:nvGrpSpPr>
        <p:grpSpPr>
          <a:xfrm>
            <a:off x="2801849" y="3054392"/>
            <a:ext cx="13149784" cy="3647937"/>
            <a:chOff x="0" y="-9525"/>
            <a:chExt cx="17533045" cy="4863915"/>
          </a:xfrm>
        </p:grpSpPr>
        <p:sp>
          <p:nvSpPr>
            <p:cNvPr id="112" name="Google Shape;112;p1"/>
            <p:cNvSpPr txBox="1"/>
            <p:nvPr/>
          </p:nvSpPr>
          <p:spPr>
            <a:xfrm>
              <a:off x="60030" y="853890"/>
              <a:ext cx="17473015" cy="40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599" u="none" cap="none" strike="noStrike">
                  <a:solidFill>
                    <a:srgbClr val="010101"/>
                  </a:solidFill>
                  <a:latin typeface="Arial"/>
                  <a:ea typeface="Arial"/>
                  <a:cs typeface="Arial"/>
                  <a:sym typeface="Arial"/>
                </a:rPr>
                <a:t>ANÁLISIS FINANCIERO DE LAS EMPRESAS QUE COTIZAN EN LA BOLSA DE VALORES</a:t>
              </a:r>
              <a:endParaRPr/>
            </a:p>
          </p:txBody>
        </p:sp>
        <p:sp>
          <p:nvSpPr>
            <p:cNvPr id="113" name="Google Shape;113;p1"/>
            <p:cNvSpPr txBox="1"/>
            <p:nvPr/>
          </p:nvSpPr>
          <p:spPr>
            <a:xfrm>
              <a:off x="0" y="-9525"/>
              <a:ext cx="17342417" cy="771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9" u="none" cap="none" strike="noStrike">
                  <a:solidFill>
                    <a:srgbClr val="010101"/>
                  </a:solidFill>
                  <a:latin typeface="Arial"/>
                  <a:ea typeface="Arial"/>
                  <a:cs typeface="Arial"/>
                  <a:sym typeface="Arial"/>
                </a:rPr>
                <a:t>Módulo 2: Procesamiento de datos con Python</a:t>
              </a:r>
              <a:endParaRPr/>
            </a:p>
          </p:txBody>
        </p:sp>
      </p:grpSp>
      <p:sp>
        <p:nvSpPr>
          <p:cNvPr id="114" name="Google Shape;114;p1"/>
          <p:cNvSpPr txBox="1"/>
          <p:nvPr/>
        </p:nvSpPr>
        <p:spPr>
          <a:xfrm>
            <a:off x="5291552" y="7645770"/>
            <a:ext cx="7553545" cy="456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66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EQUIPO 33 BEDU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0"/>
          <p:cNvGrpSpPr/>
          <p:nvPr/>
        </p:nvGrpSpPr>
        <p:grpSpPr>
          <a:xfrm>
            <a:off x="0" y="-72330"/>
            <a:ext cx="7613702" cy="10359330"/>
            <a:chOff x="0" y="-19050"/>
            <a:chExt cx="2005255" cy="2728383"/>
          </a:xfrm>
        </p:grpSpPr>
        <p:sp>
          <p:nvSpPr>
            <p:cNvPr id="225" name="Google Shape;225;p10"/>
            <p:cNvSpPr/>
            <p:nvPr/>
          </p:nvSpPr>
          <p:spPr>
            <a:xfrm>
              <a:off x="0" y="0"/>
              <a:ext cx="2005255" cy="2709333"/>
            </a:xfrm>
            <a:custGeom>
              <a:rect b="b" l="l" r="r" t="t"/>
              <a:pathLst>
                <a:path extrusionOk="0" h="2709333" w="2005255">
                  <a:moveTo>
                    <a:pt x="0" y="0"/>
                  </a:moveTo>
                  <a:lnTo>
                    <a:pt x="2005255" y="0"/>
                  </a:lnTo>
                  <a:lnTo>
                    <a:pt x="20052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E5EF">
                <a:alpha val="60392"/>
              </a:srgbClr>
            </a:solidFill>
            <a:ln>
              <a:noFill/>
            </a:ln>
          </p:spPr>
        </p:sp>
        <p:sp>
          <p:nvSpPr>
            <p:cNvPr id="226" name="Google Shape;226;p10"/>
            <p:cNvSpPr txBox="1"/>
            <p:nvPr/>
          </p:nvSpPr>
          <p:spPr>
            <a:xfrm>
              <a:off x="0" y="-19050"/>
              <a:ext cx="2005255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10"/>
          <p:cNvSpPr/>
          <p:nvPr/>
        </p:nvSpPr>
        <p:spPr>
          <a:xfrm>
            <a:off x="0" y="-79762"/>
            <a:ext cx="7613702" cy="10366762"/>
          </a:xfrm>
          <a:custGeom>
            <a:rect b="b" l="l" r="r" t="t"/>
            <a:pathLst>
              <a:path extrusionOk="0" h="10366762" w="7613702">
                <a:moveTo>
                  <a:pt x="0" y="0"/>
                </a:moveTo>
                <a:lnTo>
                  <a:pt x="7613702" y="0"/>
                </a:lnTo>
                <a:lnTo>
                  <a:pt x="7613702" y="10366762"/>
                </a:lnTo>
                <a:lnTo>
                  <a:pt x="0" y="10366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0" l="0" r="-104173" t="0"/>
            </a:stretch>
          </a:blipFill>
          <a:ln>
            <a:noFill/>
          </a:ln>
        </p:spPr>
      </p:sp>
      <p:sp>
        <p:nvSpPr>
          <p:cNvPr id="228" name="Google Shape;228;p10"/>
          <p:cNvSpPr/>
          <p:nvPr/>
        </p:nvSpPr>
        <p:spPr>
          <a:xfrm>
            <a:off x="195511" y="901950"/>
            <a:ext cx="11525060" cy="2807094"/>
          </a:xfrm>
          <a:custGeom>
            <a:rect b="b" l="l" r="r" t="t"/>
            <a:pathLst>
              <a:path extrusionOk="0" h="2807094" w="11525060">
                <a:moveTo>
                  <a:pt x="0" y="0"/>
                </a:moveTo>
                <a:lnTo>
                  <a:pt x="11525060" y="0"/>
                </a:lnTo>
                <a:lnTo>
                  <a:pt x="11525060" y="2807094"/>
                </a:lnTo>
                <a:lnTo>
                  <a:pt x="0" y="2807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10"/>
          <p:cNvSpPr/>
          <p:nvPr/>
        </p:nvSpPr>
        <p:spPr>
          <a:xfrm>
            <a:off x="4945350" y="3867706"/>
            <a:ext cx="13124608" cy="6496681"/>
          </a:xfrm>
          <a:custGeom>
            <a:rect b="b" l="l" r="r" t="t"/>
            <a:pathLst>
              <a:path extrusionOk="0" h="6496681" w="13124608">
                <a:moveTo>
                  <a:pt x="0" y="0"/>
                </a:moveTo>
                <a:lnTo>
                  <a:pt x="13124608" y="0"/>
                </a:lnTo>
                <a:lnTo>
                  <a:pt x="13124608" y="6496680"/>
                </a:lnTo>
                <a:lnTo>
                  <a:pt x="0" y="6496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10"/>
          <p:cNvSpPr txBox="1"/>
          <p:nvPr/>
        </p:nvSpPr>
        <p:spPr>
          <a:xfrm>
            <a:off x="7241862" y="-114300"/>
            <a:ext cx="10654481" cy="1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1" u="none" cap="none" strike="noStrike">
                <a:solidFill>
                  <a:srgbClr val="20588B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12569103" y="1284036"/>
            <a:ext cx="4489691" cy="2082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Apertura y cierre de las 3 empresas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1"/>
          <p:cNvGrpSpPr/>
          <p:nvPr/>
        </p:nvGrpSpPr>
        <p:grpSpPr>
          <a:xfrm>
            <a:off x="0" y="-72330"/>
            <a:ext cx="7613702" cy="10359330"/>
            <a:chOff x="0" y="-19050"/>
            <a:chExt cx="2005255" cy="2728383"/>
          </a:xfrm>
        </p:grpSpPr>
        <p:sp>
          <p:nvSpPr>
            <p:cNvPr id="237" name="Google Shape;237;p11"/>
            <p:cNvSpPr/>
            <p:nvPr/>
          </p:nvSpPr>
          <p:spPr>
            <a:xfrm>
              <a:off x="0" y="0"/>
              <a:ext cx="2005255" cy="2709333"/>
            </a:xfrm>
            <a:custGeom>
              <a:rect b="b" l="l" r="r" t="t"/>
              <a:pathLst>
                <a:path extrusionOk="0" h="2709333" w="2005255">
                  <a:moveTo>
                    <a:pt x="0" y="0"/>
                  </a:moveTo>
                  <a:lnTo>
                    <a:pt x="2005255" y="0"/>
                  </a:lnTo>
                  <a:lnTo>
                    <a:pt x="20052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E5EF">
                <a:alpha val="60392"/>
              </a:srgbClr>
            </a:solidFill>
            <a:ln>
              <a:noFill/>
            </a:ln>
          </p:spPr>
        </p:sp>
        <p:sp>
          <p:nvSpPr>
            <p:cNvPr id="238" name="Google Shape;238;p11"/>
            <p:cNvSpPr txBox="1"/>
            <p:nvPr/>
          </p:nvSpPr>
          <p:spPr>
            <a:xfrm>
              <a:off x="0" y="-19050"/>
              <a:ext cx="2005255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11"/>
          <p:cNvSpPr/>
          <p:nvPr/>
        </p:nvSpPr>
        <p:spPr>
          <a:xfrm>
            <a:off x="0" y="-79762"/>
            <a:ext cx="7613702" cy="10366762"/>
          </a:xfrm>
          <a:custGeom>
            <a:rect b="b" l="l" r="r" t="t"/>
            <a:pathLst>
              <a:path extrusionOk="0" h="10366762" w="7613702">
                <a:moveTo>
                  <a:pt x="0" y="0"/>
                </a:moveTo>
                <a:lnTo>
                  <a:pt x="7613702" y="0"/>
                </a:lnTo>
                <a:lnTo>
                  <a:pt x="7613702" y="10366762"/>
                </a:lnTo>
                <a:lnTo>
                  <a:pt x="0" y="10366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0" l="0" r="-104173" t="0"/>
            </a:stretch>
          </a:blipFill>
          <a:ln>
            <a:noFill/>
          </a:ln>
        </p:spPr>
      </p:sp>
      <p:sp>
        <p:nvSpPr>
          <p:cNvPr id="240" name="Google Shape;240;p11"/>
          <p:cNvSpPr/>
          <p:nvPr/>
        </p:nvSpPr>
        <p:spPr>
          <a:xfrm>
            <a:off x="811140" y="1760281"/>
            <a:ext cx="15228325" cy="8204260"/>
          </a:xfrm>
          <a:custGeom>
            <a:rect b="b" l="l" r="r" t="t"/>
            <a:pathLst>
              <a:path extrusionOk="0" h="8204260" w="15228325">
                <a:moveTo>
                  <a:pt x="0" y="0"/>
                </a:moveTo>
                <a:lnTo>
                  <a:pt x="15228325" y="0"/>
                </a:lnTo>
                <a:lnTo>
                  <a:pt x="15228325" y="8204260"/>
                </a:lnTo>
                <a:lnTo>
                  <a:pt x="0" y="8204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1"/>
          <p:cNvSpPr txBox="1"/>
          <p:nvPr/>
        </p:nvSpPr>
        <p:spPr>
          <a:xfrm>
            <a:off x="7241862" y="-114300"/>
            <a:ext cx="10654481" cy="1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1" u="none" cap="none" strike="noStrike">
                <a:solidFill>
                  <a:srgbClr val="20588B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  <p:sp>
        <p:nvSpPr>
          <p:cNvPr id="242" name="Google Shape;242;p11"/>
          <p:cNvSpPr txBox="1"/>
          <p:nvPr/>
        </p:nvSpPr>
        <p:spPr>
          <a:xfrm>
            <a:off x="1267844" y="952500"/>
            <a:ext cx="13544336" cy="683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Evolución en precios de apertura y cierre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2"/>
          <p:cNvGrpSpPr/>
          <p:nvPr/>
        </p:nvGrpSpPr>
        <p:grpSpPr>
          <a:xfrm>
            <a:off x="0" y="-72330"/>
            <a:ext cx="7613702" cy="10359330"/>
            <a:chOff x="0" y="-19050"/>
            <a:chExt cx="2005255" cy="2728383"/>
          </a:xfrm>
        </p:grpSpPr>
        <p:sp>
          <p:nvSpPr>
            <p:cNvPr id="248" name="Google Shape;248;p12"/>
            <p:cNvSpPr/>
            <p:nvPr/>
          </p:nvSpPr>
          <p:spPr>
            <a:xfrm>
              <a:off x="0" y="0"/>
              <a:ext cx="2005255" cy="2709333"/>
            </a:xfrm>
            <a:custGeom>
              <a:rect b="b" l="l" r="r" t="t"/>
              <a:pathLst>
                <a:path extrusionOk="0" h="2709333" w="2005255">
                  <a:moveTo>
                    <a:pt x="0" y="0"/>
                  </a:moveTo>
                  <a:lnTo>
                    <a:pt x="2005255" y="0"/>
                  </a:lnTo>
                  <a:lnTo>
                    <a:pt x="20052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E5EF">
                <a:alpha val="60392"/>
              </a:srgbClr>
            </a:solidFill>
            <a:ln>
              <a:noFill/>
            </a:ln>
          </p:spPr>
        </p:sp>
        <p:sp>
          <p:nvSpPr>
            <p:cNvPr id="249" name="Google Shape;249;p12"/>
            <p:cNvSpPr txBox="1"/>
            <p:nvPr/>
          </p:nvSpPr>
          <p:spPr>
            <a:xfrm>
              <a:off x="0" y="-19050"/>
              <a:ext cx="2005255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2"/>
          <p:cNvSpPr/>
          <p:nvPr/>
        </p:nvSpPr>
        <p:spPr>
          <a:xfrm>
            <a:off x="0" y="-79762"/>
            <a:ext cx="7613702" cy="10366762"/>
          </a:xfrm>
          <a:custGeom>
            <a:rect b="b" l="l" r="r" t="t"/>
            <a:pathLst>
              <a:path extrusionOk="0" h="10366762" w="7613702">
                <a:moveTo>
                  <a:pt x="0" y="0"/>
                </a:moveTo>
                <a:lnTo>
                  <a:pt x="7613702" y="0"/>
                </a:lnTo>
                <a:lnTo>
                  <a:pt x="7613702" y="10366762"/>
                </a:lnTo>
                <a:lnTo>
                  <a:pt x="0" y="10366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0" l="0" r="-104173" t="0"/>
            </a:stretch>
          </a:blipFill>
          <a:ln>
            <a:noFill/>
          </a:ln>
        </p:spPr>
      </p:sp>
      <p:sp>
        <p:nvSpPr>
          <p:cNvPr id="251" name="Google Shape;251;p12"/>
          <p:cNvSpPr/>
          <p:nvPr/>
        </p:nvSpPr>
        <p:spPr>
          <a:xfrm>
            <a:off x="0" y="0"/>
            <a:ext cx="8627608" cy="7064997"/>
          </a:xfrm>
          <a:custGeom>
            <a:rect b="b" l="l" r="r" t="t"/>
            <a:pathLst>
              <a:path extrusionOk="0" h="7064997" w="8627608">
                <a:moveTo>
                  <a:pt x="0" y="0"/>
                </a:moveTo>
                <a:lnTo>
                  <a:pt x="8627608" y="0"/>
                </a:lnTo>
                <a:lnTo>
                  <a:pt x="8627608" y="7064997"/>
                </a:lnTo>
                <a:lnTo>
                  <a:pt x="0" y="7064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2"/>
          <p:cNvSpPr/>
          <p:nvPr/>
        </p:nvSpPr>
        <p:spPr>
          <a:xfrm>
            <a:off x="5958041" y="3452736"/>
            <a:ext cx="12096645" cy="6607793"/>
          </a:xfrm>
          <a:custGeom>
            <a:rect b="b" l="l" r="r" t="t"/>
            <a:pathLst>
              <a:path extrusionOk="0" h="6607793" w="12096645">
                <a:moveTo>
                  <a:pt x="0" y="0"/>
                </a:moveTo>
                <a:lnTo>
                  <a:pt x="12096645" y="0"/>
                </a:lnTo>
                <a:lnTo>
                  <a:pt x="12096645" y="6607793"/>
                </a:lnTo>
                <a:lnTo>
                  <a:pt x="0" y="6607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2"/>
          <p:cNvSpPr txBox="1"/>
          <p:nvPr/>
        </p:nvSpPr>
        <p:spPr>
          <a:xfrm>
            <a:off x="8097539" y="12450"/>
            <a:ext cx="10654481" cy="1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1" u="none" cap="none" strike="noStrike">
                <a:solidFill>
                  <a:srgbClr val="20588B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  <p:sp>
        <p:nvSpPr>
          <p:cNvPr id="254" name="Google Shape;254;p12"/>
          <p:cNvSpPr txBox="1"/>
          <p:nvPr/>
        </p:nvSpPr>
        <p:spPr>
          <a:xfrm>
            <a:off x="10260271" y="1548200"/>
            <a:ext cx="7090916" cy="1383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Volúmen de trasacciones en las 3 empresas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/>
          <p:nvPr/>
        </p:nvSpPr>
        <p:spPr>
          <a:xfrm>
            <a:off x="12448715" y="375702"/>
            <a:ext cx="5574189" cy="5574189"/>
          </a:xfrm>
          <a:custGeom>
            <a:rect b="b" l="l" r="r" t="t"/>
            <a:pathLst>
              <a:path extrusionOk="0" h="5574189" w="5574189">
                <a:moveTo>
                  <a:pt x="0" y="0"/>
                </a:moveTo>
                <a:lnTo>
                  <a:pt x="5574190" y="0"/>
                </a:lnTo>
                <a:lnTo>
                  <a:pt x="5574190" y="5574189"/>
                </a:lnTo>
                <a:lnTo>
                  <a:pt x="0" y="5574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0" name="Google Shape;260;p13"/>
          <p:cNvGrpSpPr/>
          <p:nvPr/>
        </p:nvGrpSpPr>
        <p:grpSpPr>
          <a:xfrm>
            <a:off x="-1324982" y="2732745"/>
            <a:ext cx="3559553" cy="1904918"/>
            <a:chOff x="0" y="-28575"/>
            <a:chExt cx="812800" cy="434975"/>
          </a:xfrm>
        </p:grpSpPr>
        <p:sp>
          <p:nvSpPr>
            <p:cNvPr id="261" name="Google Shape;261;p13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</p:sp>
        <p:sp>
          <p:nvSpPr>
            <p:cNvPr id="262" name="Google Shape;262;p13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3"/>
          <p:cNvSpPr/>
          <p:nvPr/>
        </p:nvSpPr>
        <p:spPr>
          <a:xfrm>
            <a:off x="12954542" y="3489269"/>
            <a:ext cx="1172898" cy="1240565"/>
          </a:xfrm>
          <a:custGeom>
            <a:rect b="b" l="l" r="r" t="t"/>
            <a:pathLst>
              <a:path extrusionOk="0" h="1240565" w="1172898">
                <a:moveTo>
                  <a:pt x="0" y="0"/>
                </a:moveTo>
                <a:lnTo>
                  <a:pt x="1172898" y="0"/>
                </a:lnTo>
                <a:lnTo>
                  <a:pt x="1172898" y="1240566"/>
                </a:lnTo>
                <a:lnTo>
                  <a:pt x="0" y="1240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3"/>
          <p:cNvSpPr/>
          <p:nvPr/>
        </p:nvSpPr>
        <p:spPr>
          <a:xfrm>
            <a:off x="16247738" y="3331119"/>
            <a:ext cx="1105909" cy="1269832"/>
          </a:xfrm>
          <a:custGeom>
            <a:rect b="b" l="l" r="r" t="t"/>
            <a:pathLst>
              <a:path extrusionOk="0" h="1269832" w="1105909">
                <a:moveTo>
                  <a:pt x="0" y="0"/>
                </a:moveTo>
                <a:lnTo>
                  <a:pt x="1105909" y="0"/>
                </a:lnTo>
                <a:lnTo>
                  <a:pt x="1105909" y="1269833"/>
                </a:lnTo>
                <a:lnTo>
                  <a:pt x="0" y="1269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13"/>
          <p:cNvSpPr/>
          <p:nvPr/>
        </p:nvSpPr>
        <p:spPr>
          <a:xfrm>
            <a:off x="14625682" y="805330"/>
            <a:ext cx="1220257" cy="1178103"/>
          </a:xfrm>
          <a:custGeom>
            <a:rect b="b" l="l" r="r" t="t"/>
            <a:pathLst>
              <a:path extrusionOk="0" h="1178103" w="1220257">
                <a:moveTo>
                  <a:pt x="0" y="0"/>
                </a:moveTo>
                <a:lnTo>
                  <a:pt x="1220257" y="0"/>
                </a:lnTo>
                <a:lnTo>
                  <a:pt x="1220257" y="1178103"/>
                </a:lnTo>
                <a:lnTo>
                  <a:pt x="0" y="1178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13"/>
          <p:cNvSpPr/>
          <p:nvPr/>
        </p:nvSpPr>
        <p:spPr>
          <a:xfrm>
            <a:off x="13420641" y="6720804"/>
            <a:ext cx="3630338" cy="2891069"/>
          </a:xfrm>
          <a:custGeom>
            <a:rect b="b" l="l" r="r" t="t"/>
            <a:pathLst>
              <a:path extrusionOk="0" h="2891069" w="3630338">
                <a:moveTo>
                  <a:pt x="0" y="0"/>
                </a:moveTo>
                <a:lnTo>
                  <a:pt x="3630338" y="0"/>
                </a:lnTo>
                <a:lnTo>
                  <a:pt x="3630338" y="2891069"/>
                </a:lnTo>
                <a:lnTo>
                  <a:pt x="0" y="2891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13"/>
          <p:cNvSpPr txBox="1"/>
          <p:nvPr/>
        </p:nvSpPr>
        <p:spPr>
          <a:xfrm>
            <a:off x="3737159" y="571429"/>
            <a:ext cx="7585493" cy="828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27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/>
          </a:p>
        </p:txBody>
      </p:sp>
      <p:sp>
        <p:nvSpPr>
          <p:cNvPr id="268" name="Google Shape;268;p13"/>
          <p:cNvSpPr txBox="1"/>
          <p:nvPr/>
        </p:nvSpPr>
        <p:spPr>
          <a:xfrm>
            <a:off x="2042358" y="1926283"/>
            <a:ext cx="10214144" cy="7190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61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análisis realizado proporciona una visión integral del comportamiento histórico de las acciones de las compañías seleccionadas. Se logró identificar los días más significativos en términos de precios y volumen de transacciones, se analizaron las distribuciones de precios y se establecieron correlaciones entre diferentes variables. Estos hallazgos son fundamentales para tomar decisiones informadas en un contexto de inversión o análisis financiero. Además, la limpieza de los datos y la validación inicial aseguran que las conclusiones obtenidas sean confiables y basadas en datos precisos.</a:t>
            </a:r>
            <a:endParaRPr/>
          </a:p>
        </p:txBody>
      </p:sp>
      <p:sp>
        <p:nvSpPr>
          <p:cNvPr id="269" name="Google Shape;269;p13"/>
          <p:cNvSpPr txBox="1"/>
          <p:nvPr/>
        </p:nvSpPr>
        <p:spPr>
          <a:xfrm>
            <a:off x="637233" y="3340728"/>
            <a:ext cx="965372" cy="73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>
            <a:off x="9681633" y="-127"/>
            <a:ext cx="8606367" cy="10287127"/>
          </a:xfrm>
          <a:custGeom>
            <a:rect b="b" l="l" r="r" t="t"/>
            <a:pathLst>
              <a:path extrusionOk="0" h="10286873" w="8606155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9643" r="-3964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2"/>
          <p:cNvGrpSpPr/>
          <p:nvPr/>
        </p:nvGrpSpPr>
        <p:grpSpPr>
          <a:xfrm>
            <a:off x="1574652" y="1995701"/>
            <a:ext cx="3710188" cy="3489683"/>
            <a:chOff x="0" y="-38100"/>
            <a:chExt cx="406400" cy="382247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406400" cy="344147"/>
            </a:xfrm>
            <a:custGeom>
              <a:rect b="b" l="l" r="r" t="t"/>
              <a:pathLst>
                <a:path extrusionOk="0" h="344147" w="406400">
                  <a:moveTo>
                    <a:pt x="81380" y="0"/>
                  </a:moveTo>
                  <a:lnTo>
                    <a:pt x="325020" y="0"/>
                  </a:lnTo>
                  <a:cubicBezTo>
                    <a:pt x="346603" y="0"/>
                    <a:pt x="367303" y="8574"/>
                    <a:pt x="382564" y="23836"/>
                  </a:cubicBezTo>
                  <a:cubicBezTo>
                    <a:pt x="397826" y="39097"/>
                    <a:pt x="406400" y="59797"/>
                    <a:pt x="406400" y="81380"/>
                  </a:cubicBezTo>
                  <a:lnTo>
                    <a:pt x="406400" y="262767"/>
                  </a:lnTo>
                  <a:cubicBezTo>
                    <a:pt x="406400" y="284350"/>
                    <a:pt x="397826" y="305049"/>
                    <a:pt x="382564" y="320311"/>
                  </a:cubicBezTo>
                  <a:cubicBezTo>
                    <a:pt x="367303" y="335573"/>
                    <a:pt x="346603" y="344147"/>
                    <a:pt x="325020" y="344147"/>
                  </a:cubicBezTo>
                  <a:lnTo>
                    <a:pt x="81380" y="344147"/>
                  </a:lnTo>
                  <a:cubicBezTo>
                    <a:pt x="36435" y="344147"/>
                    <a:pt x="0" y="307712"/>
                    <a:pt x="0" y="262767"/>
                  </a:cubicBezTo>
                  <a:lnTo>
                    <a:pt x="0" y="81380"/>
                  </a:lnTo>
                  <a:cubicBezTo>
                    <a:pt x="0" y="59797"/>
                    <a:pt x="8574" y="39097"/>
                    <a:pt x="23836" y="23836"/>
                  </a:cubicBezTo>
                  <a:cubicBezTo>
                    <a:pt x="39097" y="8574"/>
                    <a:pt x="59797" y="0"/>
                    <a:pt x="81380" y="0"/>
                  </a:cubicBez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0" y="-38100"/>
              <a:ext cx="406400" cy="382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López Castro Diana Yoali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6690991" y="1995701"/>
            <a:ext cx="3710188" cy="3489683"/>
            <a:chOff x="0" y="-38100"/>
            <a:chExt cx="406400" cy="382247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406400" cy="344147"/>
            </a:xfrm>
            <a:custGeom>
              <a:rect b="b" l="l" r="r" t="t"/>
              <a:pathLst>
                <a:path extrusionOk="0" h="344147" w="406400">
                  <a:moveTo>
                    <a:pt x="81380" y="0"/>
                  </a:moveTo>
                  <a:lnTo>
                    <a:pt x="325020" y="0"/>
                  </a:lnTo>
                  <a:cubicBezTo>
                    <a:pt x="346603" y="0"/>
                    <a:pt x="367303" y="8574"/>
                    <a:pt x="382564" y="23836"/>
                  </a:cubicBezTo>
                  <a:cubicBezTo>
                    <a:pt x="397826" y="39097"/>
                    <a:pt x="406400" y="59797"/>
                    <a:pt x="406400" y="81380"/>
                  </a:cubicBezTo>
                  <a:lnTo>
                    <a:pt x="406400" y="262767"/>
                  </a:lnTo>
                  <a:cubicBezTo>
                    <a:pt x="406400" y="284350"/>
                    <a:pt x="397826" y="305049"/>
                    <a:pt x="382564" y="320311"/>
                  </a:cubicBezTo>
                  <a:cubicBezTo>
                    <a:pt x="367303" y="335573"/>
                    <a:pt x="346603" y="344147"/>
                    <a:pt x="325020" y="344147"/>
                  </a:cubicBezTo>
                  <a:lnTo>
                    <a:pt x="81380" y="344147"/>
                  </a:lnTo>
                  <a:cubicBezTo>
                    <a:pt x="36435" y="344147"/>
                    <a:pt x="0" y="307712"/>
                    <a:pt x="0" y="262767"/>
                  </a:cubicBezTo>
                  <a:lnTo>
                    <a:pt x="0" y="81380"/>
                  </a:lnTo>
                  <a:cubicBezTo>
                    <a:pt x="0" y="59797"/>
                    <a:pt x="8574" y="39097"/>
                    <a:pt x="23836" y="23836"/>
                  </a:cubicBezTo>
                  <a:cubicBezTo>
                    <a:pt x="39097" y="8574"/>
                    <a:pt x="59797" y="0"/>
                    <a:pt x="81380" y="0"/>
                  </a:cubicBez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0" y="-38100"/>
              <a:ext cx="406400" cy="382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Ramírez Domínguez Karla Jazmín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1574652" y="5768479"/>
            <a:ext cx="3627311" cy="3411732"/>
            <a:chOff x="0" y="-38100"/>
            <a:chExt cx="406400" cy="382247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406400" cy="344147"/>
            </a:xfrm>
            <a:custGeom>
              <a:rect b="b" l="l" r="r" t="t"/>
              <a:pathLst>
                <a:path extrusionOk="0" h="344147" w="406400">
                  <a:moveTo>
                    <a:pt x="83239" y="0"/>
                  </a:moveTo>
                  <a:lnTo>
                    <a:pt x="323161" y="0"/>
                  </a:lnTo>
                  <a:cubicBezTo>
                    <a:pt x="345237" y="0"/>
                    <a:pt x="366409" y="8770"/>
                    <a:pt x="382020" y="24380"/>
                  </a:cubicBezTo>
                  <a:cubicBezTo>
                    <a:pt x="397630" y="39991"/>
                    <a:pt x="406400" y="61163"/>
                    <a:pt x="406400" y="83239"/>
                  </a:cubicBezTo>
                  <a:lnTo>
                    <a:pt x="406400" y="260907"/>
                  </a:lnTo>
                  <a:cubicBezTo>
                    <a:pt x="406400" y="282984"/>
                    <a:pt x="397630" y="304156"/>
                    <a:pt x="382020" y="319767"/>
                  </a:cubicBezTo>
                  <a:cubicBezTo>
                    <a:pt x="366409" y="335377"/>
                    <a:pt x="345237" y="344147"/>
                    <a:pt x="323161" y="344147"/>
                  </a:cubicBezTo>
                  <a:lnTo>
                    <a:pt x="83239" y="344147"/>
                  </a:lnTo>
                  <a:cubicBezTo>
                    <a:pt x="61163" y="344147"/>
                    <a:pt x="39991" y="335377"/>
                    <a:pt x="24380" y="319767"/>
                  </a:cubicBezTo>
                  <a:cubicBezTo>
                    <a:pt x="8770" y="304156"/>
                    <a:pt x="0" y="282984"/>
                    <a:pt x="0" y="260907"/>
                  </a:cubicBezTo>
                  <a:lnTo>
                    <a:pt x="0" y="83239"/>
                  </a:lnTo>
                  <a:cubicBezTo>
                    <a:pt x="0" y="61163"/>
                    <a:pt x="8770" y="39991"/>
                    <a:pt x="24380" y="24380"/>
                  </a:cubicBezTo>
                  <a:cubicBezTo>
                    <a:pt x="39991" y="8770"/>
                    <a:pt x="61163" y="0"/>
                    <a:pt x="83239" y="0"/>
                  </a:cubicBez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0" y="-38100"/>
              <a:ext cx="406400" cy="382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Galarza Pezo Yenifer Alexandra </a:t>
              </a: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6418048" y="5846568"/>
            <a:ext cx="3627311" cy="3411732"/>
            <a:chOff x="0" y="-38100"/>
            <a:chExt cx="406400" cy="382247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406400" cy="344147"/>
            </a:xfrm>
            <a:custGeom>
              <a:rect b="b" l="l" r="r" t="t"/>
              <a:pathLst>
                <a:path extrusionOk="0" h="344147" w="406400">
                  <a:moveTo>
                    <a:pt x="83239" y="0"/>
                  </a:moveTo>
                  <a:lnTo>
                    <a:pt x="323161" y="0"/>
                  </a:lnTo>
                  <a:cubicBezTo>
                    <a:pt x="345237" y="0"/>
                    <a:pt x="366409" y="8770"/>
                    <a:pt x="382020" y="24380"/>
                  </a:cubicBezTo>
                  <a:cubicBezTo>
                    <a:pt x="397630" y="39991"/>
                    <a:pt x="406400" y="61163"/>
                    <a:pt x="406400" y="83239"/>
                  </a:cubicBezTo>
                  <a:lnTo>
                    <a:pt x="406400" y="260907"/>
                  </a:lnTo>
                  <a:cubicBezTo>
                    <a:pt x="406400" y="282984"/>
                    <a:pt x="397630" y="304156"/>
                    <a:pt x="382020" y="319767"/>
                  </a:cubicBezTo>
                  <a:cubicBezTo>
                    <a:pt x="366409" y="335377"/>
                    <a:pt x="345237" y="344147"/>
                    <a:pt x="323161" y="344147"/>
                  </a:cubicBezTo>
                  <a:lnTo>
                    <a:pt x="83239" y="344147"/>
                  </a:lnTo>
                  <a:cubicBezTo>
                    <a:pt x="61163" y="344147"/>
                    <a:pt x="39991" y="335377"/>
                    <a:pt x="24380" y="319767"/>
                  </a:cubicBezTo>
                  <a:cubicBezTo>
                    <a:pt x="8770" y="304156"/>
                    <a:pt x="0" y="282984"/>
                    <a:pt x="0" y="260907"/>
                  </a:cubicBezTo>
                  <a:lnTo>
                    <a:pt x="0" y="83239"/>
                  </a:lnTo>
                  <a:cubicBezTo>
                    <a:pt x="0" y="61163"/>
                    <a:pt x="8770" y="39991"/>
                    <a:pt x="24380" y="24380"/>
                  </a:cubicBezTo>
                  <a:cubicBezTo>
                    <a:pt x="39991" y="8770"/>
                    <a:pt x="61163" y="0"/>
                    <a:pt x="83239" y="0"/>
                  </a:cubicBez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0" y="-38100"/>
              <a:ext cx="406400" cy="382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Velazquez Gomez Xochitl </a:t>
              </a:r>
              <a:endParaRPr/>
            </a:p>
          </p:txBody>
        </p:sp>
      </p:grpSp>
      <p:grpSp>
        <p:nvGrpSpPr>
          <p:cNvPr id="133" name="Google Shape;133;p2"/>
          <p:cNvGrpSpPr/>
          <p:nvPr/>
        </p:nvGrpSpPr>
        <p:grpSpPr>
          <a:xfrm rot="708162">
            <a:off x="-5082954" y="-2612633"/>
            <a:ext cx="6116555" cy="12076691"/>
            <a:chOff x="0" y="-19050"/>
            <a:chExt cx="1610945" cy="3180692"/>
          </a:xfrm>
        </p:grpSpPr>
        <p:sp>
          <p:nvSpPr>
            <p:cNvPr id="134" name="Google Shape;134;p2"/>
            <p:cNvSpPr/>
            <p:nvPr/>
          </p:nvSpPr>
          <p:spPr>
            <a:xfrm>
              <a:off x="0" y="0"/>
              <a:ext cx="1610945" cy="3161642"/>
            </a:xfrm>
            <a:custGeom>
              <a:rect b="b" l="l" r="r" t="t"/>
              <a:pathLst>
                <a:path extrusionOk="0" h="3161642" w="1610945">
                  <a:moveTo>
                    <a:pt x="0" y="0"/>
                  </a:moveTo>
                  <a:lnTo>
                    <a:pt x="1610945" y="0"/>
                  </a:lnTo>
                  <a:lnTo>
                    <a:pt x="1610945" y="3161642"/>
                  </a:lnTo>
                  <a:lnTo>
                    <a:pt x="0" y="3161642"/>
                  </a:ln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</p:sp>
        <p:sp>
          <p:nvSpPr>
            <p:cNvPr id="135" name="Google Shape;135;p2"/>
            <p:cNvSpPr txBox="1"/>
            <p:nvPr/>
          </p:nvSpPr>
          <p:spPr>
            <a:xfrm>
              <a:off x="0" y="-19050"/>
              <a:ext cx="1610945" cy="3180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>
            <a:off x="12365098" y="1028700"/>
            <a:ext cx="4144945" cy="4114800"/>
          </a:xfrm>
          <a:custGeom>
            <a:rect b="b" l="l" r="r" t="t"/>
            <a:pathLst>
              <a:path extrusionOk="0" h="4114800" w="4144945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"/>
          <p:cNvSpPr txBox="1"/>
          <p:nvPr/>
        </p:nvSpPr>
        <p:spPr>
          <a:xfrm>
            <a:off x="2360696" y="923925"/>
            <a:ext cx="7323731" cy="954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Nuestro equipo</a:t>
            </a:r>
            <a:endParaRPr/>
          </a:p>
        </p:txBody>
      </p:sp>
      <p:grpSp>
        <p:nvGrpSpPr>
          <p:cNvPr id="138" name="Google Shape;138;p2"/>
          <p:cNvGrpSpPr/>
          <p:nvPr/>
        </p:nvGrpSpPr>
        <p:grpSpPr>
          <a:xfrm>
            <a:off x="11772897" y="5938509"/>
            <a:ext cx="3627311" cy="3241702"/>
            <a:chOff x="0" y="-19050"/>
            <a:chExt cx="406400" cy="363197"/>
          </a:xfrm>
        </p:grpSpPr>
        <p:sp>
          <p:nvSpPr>
            <p:cNvPr id="139" name="Google Shape;139;p2"/>
            <p:cNvSpPr/>
            <p:nvPr/>
          </p:nvSpPr>
          <p:spPr>
            <a:xfrm>
              <a:off x="0" y="0"/>
              <a:ext cx="406400" cy="344147"/>
            </a:xfrm>
            <a:custGeom>
              <a:rect b="b" l="l" r="r" t="t"/>
              <a:pathLst>
                <a:path extrusionOk="0" h="344147" w="406400">
                  <a:moveTo>
                    <a:pt x="83239" y="0"/>
                  </a:moveTo>
                  <a:lnTo>
                    <a:pt x="323161" y="0"/>
                  </a:lnTo>
                  <a:cubicBezTo>
                    <a:pt x="345237" y="0"/>
                    <a:pt x="366409" y="8770"/>
                    <a:pt x="382020" y="24380"/>
                  </a:cubicBezTo>
                  <a:cubicBezTo>
                    <a:pt x="397630" y="39991"/>
                    <a:pt x="406400" y="61163"/>
                    <a:pt x="406400" y="83239"/>
                  </a:cubicBezTo>
                  <a:lnTo>
                    <a:pt x="406400" y="260907"/>
                  </a:lnTo>
                  <a:cubicBezTo>
                    <a:pt x="406400" y="282984"/>
                    <a:pt x="397630" y="304156"/>
                    <a:pt x="382020" y="319767"/>
                  </a:cubicBezTo>
                  <a:cubicBezTo>
                    <a:pt x="366409" y="335377"/>
                    <a:pt x="345237" y="344147"/>
                    <a:pt x="323161" y="344147"/>
                  </a:cubicBezTo>
                  <a:lnTo>
                    <a:pt x="83239" y="344147"/>
                  </a:lnTo>
                  <a:cubicBezTo>
                    <a:pt x="61163" y="344147"/>
                    <a:pt x="39991" y="335377"/>
                    <a:pt x="24380" y="319767"/>
                  </a:cubicBezTo>
                  <a:cubicBezTo>
                    <a:pt x="8770" y="304156"/>
                    <a:pt x="0" y="282984"/>
                    <a:pt x="0" y="260907"/>
                  </a:cubicBezTo>
                  <a:lnTo>
                    <a:pt x="0" y="83239"/>
                  </a:lnTo>
                  <a:cubicBezTo>
                    <a:pt x="0" y="61163"/>
                    <a:pt x="8770" y="39991"/>
                    <a:pt x="24380" y="24380"/>
                  </a:cubicBezTo>
                  <a:cubicBezTo>
                    <a:pt x="39991" y="8770"/>
                    <a:pt x="61163" y="0"/>
                    <a:pt x="83239" y="0"/>
                  </a:cubicBez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 txBox="1"/>
            <p:nvPr/>
          </p:nvSpPr>
          <p:spPr>
            <a:xfrm>
              <a:off x="0" y="-19050"/>
              <a:ext cx="406400" cy="3631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/>
        </p:nvSpPr>
        <p:spPr>
          <a:xfrm>
            <a:off x="1830975" y="1443823"/>
            <a:ext cx="4319549" cy="985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813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10132051" y="5611387"/>
            <a:ext cx="3648136" cy="3646941"/>
          </a:xfrm>
          <a:custGeom>
            <a:rect b="b" l="l" r="r" t="t"/>
            <a:pathLst>
              <a:path extrusionOk="0" h="4261485" w="4262882">
                <a:moveTo>
                  <a:pt x="1699387" y="28829"/>
                </a:moveTo>
                <a:cubicBezTo>
                  <a:pt x="28829" y="1698879"/>
                  <a:pt x="28829" y="1698879"/>
                  <a:pt x="28829" y="1698879"/>
                </a:cubicBezTo>
                <a:cubicBezTo>
                  <a:pt x="0" y="1727708"/>
                  <a:pt x="0" y="1785239"/>
                  <a:pt x="28829" y="1814068"/>
                </a:cubicBezTo>
                <a:cubicBezTo>
                  <a:pt x="2477135" y="4232656"/>
                  <a:pt x="2477135" y="4232656"/>
                  <a:pt x="2477135" y="4232656"/>
                </a:cubicBezTo>
                <a:cubicBezTo>
                  <a:pt x="2505964" y="4261485"/>
                  <a:pt x="2534793" y="4261485"/>
                  <a:pt x="2563495" y="4232656"/>
                </a:cubicBezTo>
                <a:cubicBezTo>
                  <a:pt x="4262882" y="2562606"/>
                  <a:pt x="4262882" y="2562606"/>
                  <a:pt x="4262882" y="2562606"/>
                </a:cubicBezTo>
                <a:cubicBezTo>
                  <a:pt x="4262882" y="2562606"/>
                  <a:pt x="4262882" y="2533777"/>
                  <a:pt x="4262882" y="2505075"/>
                </a:cubicBezTo>
                <a:cubicBezTo>
                  <a:pt x="4262882" y="86360"/>
                  <a:pt x="4262882" y="86360"/>
                  <a:pt x="4262882" y="86360"/>
                </a:cubicBezTo>
                <a:cubicBezTo>
                  <a:pt x="4262882" y="28829"/>
                  <a:pt x="4234053" y="0"/>
                  <a:pt x="4205224" y="0"/>
                </a:cubicBezTo>
                <a:cubicBezTo>
                  <a:pt x="1757045" y="0"/>
                  <a:pt x="1757045" y="0"/>
                  <a:pt x="1757045" y="0"/>
                </a:cubicBezTo>
                <a:cubicBezTo>
                  <a:pt x="1728216" y="0"/>
                  <a:pt x="1728216" y="0"/>
                  <a:pt x="1699387" y="28829"/>
                </a:cubicBezTo>
                <a:close/>
              </a:path>
            </a:pathLst>
          </a:custGeom>
          <a:solidFill>
            <a:srgbClr val="BFE5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"/>
          <p:cNvSpPr/>
          <p:nvPr/>
        </p:nvSpPr>
        <p:spPr>
          <a:xfrm>
            <a:off x="14272015" y="5611387"/>
            <a:ext cx="3722042" cy="3646941"/>
          </a:xfrm>
          <a:custGeom>
            <a:rect b="b" l="l" r="r" t="t"/>
            <a:pathLst>
              <a:path extrusionOk="0" h="4261485" w="4349242">
                <a:moveTo>
                  <a:pt x="28829" y="28829"/>
                </a:moveTo>
                <a:cubicBezTo>
                  <a:pt x="0" y="28829"/>
                  <a:pt x="0" y="57531"/>
                  <a:pt x="0" y="86360"/>
                </a:cubicBezTo>
                <a:cubicBezTo>
                  <a:pt x="0" y="2447417"/>
                  <a:pt x="0" y="2447417"/>
                  <a:pt x="0" y="2447417"/>
                </a:cubicBezTo>
                <a:cubicBezTo>
                  <a:pt x="0" y="2447417"/>
                  <a:pt x="0" y="2476246"/>
                  <a:pt x="28829" y="2476246"/>
                </a:cubicBezTo>
                <a:cubicBezTo>
                  <a:pt x="1785747" y="4232656"/>
                  <a:pt x="1785747" y="4232656"/>
                  <a:pt x="1785747" y="4232656"/>
                </a:cubicBezTo>
                <a:cubicBezTo>
                  <a:pt x="1814576" y="4261485"/>
                  <a:pt x="1843405" y="4261485"/>
                  <a:pt x="1872107" y="4232656"/>
                </a:cubicBezTo>
                <a:cubicBezTo>
                  <a:pt x="4320413" y="1813941"/>
                  <a:pt x="4320413" y="1813941"/>
                  <a:pt x="4320413" y="1813941"/>
                </a:cubicBezTo>
                <a:cubicBezTo>
                  <a:pt x="4349242" y="1785112"/>
                  <a:pt x="4349242" y="1727581"/>
                  <a:pt x="4320413" y="1698752"/>
                </a:cubicBezTo>
                <a:cubicBezTo>
                  <a:pt x="2649855" y="28829"/>
                  <a:pt x="2649855" y="28829"/>
                  <a:pt x="2649855" y="28829"/>
                </a:cubicBezTo>
                <a:cubicBezTo>
                  <a:pt x="2621026" y="0"/>
                  <a:pt x="2621026" y="0"/>
                  <a:pt x="2592197" y="0"/>
                </a:cubicBezTo>
                <a:cubicBezTo>
                  <a:pt x="57658" y="0"/>
                  <a:pt x="57658" y="0"/>
                  <a:pt x="57658" y="0"/>
                </a:cubicBezTo>
                <a:cubicBezTo>
                  <a:pt x="57658" y="0"/>
                  <a:pt x="28829" y="0"/>
                  <a:pt x="28829" y="28829"/>
                </a:cubicBezTo>
                <a:close/>
              </a:path>
            </a:pathLst>
          </a:custGeom>
          <a:solidFill>
            <a:srgbClr val="BFE5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14272015" y="1421068"/>
            <a:ext cx="3722042" cy="3721716"/>
          </a:xfrm>
          <a:custGeom>
            <a:rect b="b" l="l" r="r" t="t"/>
            <a:pathLst>
              <a:path extrusionOk="0" h="4348861" w="4349242">
                <a:moveTo>
                  <a:pt x="144018" y="4348861"/>
                </a:moveTo>
                <a:cubicBezTo>
                  <a:pt x="2505837" y="4348861"/>
                  <a:pt x="2505837" y="4348861"/>
                  <a:pt x="2505837" y="4348861"/>
                </a:cubicBezTo>
                <a:cubicBezTo>
                  <a:pt x="2534666" y="4348861"/>
                  <a:pt x="2534666" y="4320032"/>
                  <a:pt x="2563495" y="4320032"/>
                </a:cubicBezTo>
                <a:cubicBezTo>
                  <a:pt x="4320413" y="2563241"/>
                  <a:pt x="4320413" y="2563241"/>
                  <a:pt x="4320413" y="2563241"/>
                </a:cubicBezTo>
                <a:cubicBezTo>
                  <a:pt x="4349242" y="2534412"/>
                  <a:pt x="4349242" y="2476881"/>
                  <a:pt x="4320413" y="2448052"/>
                </a:cubicBezTo>
                <a:cubicBezTo>
                  <a:pt x="1872107" y="28829"/>
                  <a:pt x="1872107" y="28829"/>
                  <a:pt x="1872107" y="28829"/>
                </a:cubicBezTo>
                <a:cubicBezTo>
                  <a:pt x="1843278" y="0"/>
                  <a:pt x="1814449" y="0"/>
                  <a:pt x="1785747" y="28829"/>
                </a:cubicBezTo>
                <a:cubicBezTo>
                  <a:pt x="28829" y="1785620"/>
                  <a:pt x="28829" y="1785620"/>
                  <a:pt x="28829" y="1785620"/>
                </a:cubicBezTo>
                <a:cubicBezTo>
                  <a:pt x="0" y="1785620"/>
                  <a:pt x="0" y="1814449"/>
                  <a:pt x="0" y="1814449"/>
                </a:cubicBezTo>
                <a:cubicBezTo>
                  <a:pt x="0" y="4233672"/>
                  <a:pt x="0" y="4233672"/>
                  <a:pt x="0" y="4233672"/>
                </a:cubicBezTo>
                <a:cubicBezTo>
                  <a:pt x="0" y="4348861"/>
                  <a:pt x="57658" y="4348861"/>
                  <a:pt x="144018" y="4348861"/>
                </a:cubicBezTo>
                <a:close/>
              </a:path>
            </a:pathLst>
          </a:custGeom>
          <a:solidFill>
            <a:srgbClr val="BFE5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"/>
          <p:cNvSpPr/>
          <p:nvPr/>
        </p:nvSpPr>
        <p:spPr>
          <a:xfrm>
            <a:off x="10132051" y="1421068"/>
            <a:ext cx="3648136" cy="3721716"/>
          </a:xfrm>
          <a:custGeom>
            <a:rect b="b" l="l" r="r" t="t"/>
            <a:pathLst>
              <a:path extrusionOk="0" h="4348861" w="4262882">
                <a:moveTo>
                  <a:pt x="4262882" y="4320032"/>
                </a:moveTo>
                <a:cubicBezTo>
                  <a:pt x="4262882" y="4291203"/>
                  <a:pt x="4262882" y="4291203"/>
                  <a:pt x="4262882" y="4262374"/>
                </a:cubicBezTo>
                <a:cubicBezTo>
                  <a:pt x="4262882" y="1727962"/>
                  <a:pt x="4262882" y="1727962"/>
                  <a:pt x="4262882" y="1727962"/>
                </a:cubicBezTo>
                <a:cubicBezTo>
                  <a:pt x="4262882" y="1727962"/>
                  <a:pt x="4262882" y="1699133"/>
                  <a:pt x="4262882" y="1699133"/>
                </a:cubicBezTo>
                <a:cubicBezTo>
                  <a:pt x="2563495" y="28829"/>
                  <a:pt x="2563495" y="28829"/>
                  <a:pt x="2563495" y="28829"/>
                </a:cubicBezTo>
                <a:cubicBezTo>
                  <a:pt x="2534666" y="0"/>
                  <a:pt x="2505837" y="0"/>
                  <a:pt x="2477135" y="28829"/>
                </a:cubicBezTo>
                <a:cubicBezTo>
                  <a:pt x="28829" y="2448052"/>
                  <a:pt x="28829" y="2448052"/>
                  <a:pt x="28829" y="2448052"/>
                </a:cubicBezTo>
                <a:cubicBezTo>
                  <a:pt x="0" y="2476881"/>
                  <a:pt x="0" y="2534412"/>
                  <a:pt x="28829" y="2563241"/>
                </a:cubicBezTo>
                <a:cubicBezTo>
                  <a:pt x="1785747" y="4320032"/>
                  <a:pt x="1785747" y="4320032"/>
                  <a:pt x="1785747" y="4320032"/>
                </a:cubicBezTo>
                <a:cubicBezTo>
                  <a:pt x="1814576" y="4320032"/>
                  <a:pt x="1814576" y="4348861"/>
                  <a:pt x="1843405" y="4348861"/>
                </a:cubicBezTo>
                <a:cubicBezTo>
                  <a:pt x="4205224" y="4348861"/>
                  <a:pt x="4205224" y="4348861"/>
                  <a:pt x="4205224" y="4348861"/>
                </a:cubicBezTo>
                <a:cubicBezTo>
                  <a:pt x="4205224" y="4348861"/>
                  <a:pt x="4234053" y="4320032"/>
                  <a:pt x="4262882" y="4320032"/>
                </a:cubicBezTo>
                <a:close/>
              </a:path>
            </a:pathLst>
          </a:custGeom>
          <a:solidFill>
            <a:srgbClr val="BFE5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14689781" y="6208004"/>
            <a:ext cx="1443225" cy="942033"/>
          </a:xfrm>
          <a:custGeom>
            <a:rect b="b" l="l" r="r" t="t"/>
            <a:pathLst>
              <a:path extrusionOk="0" h="942033" w="1443225">
                <a:moveTo>
                  <a:pt x="0" y="0"/>
                </a:moveTo>
                <a:lnTo>
                  <a:pt x="1443225" y="0"/>
                </a:lnTo>
                <a:lnTo>
                  <a:pt x="1443225" y="942032"/>
                </a:lnTo>
                <a:lnTo>
                  <a:pt x="0" y="942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3"/>
          <p:cNvSpPr/>
          <p:nvPr/>
        </p:nvSpPr>
        <p:spPr>
          <a:xfrm>
            <a:off x="11836464" y="3178184"/>
            <a:ext cx="1445074" cy="1300566"/>
          </a:xfrm>
          <a:custGeom>
            <a:rect b="b" l="l" r="r" t="t"/>
            <a:pathLst>
              <a:path extrusionOk="0" h="1300566" w="1445074">
                <a:moveTo>
                  <a:pt x="0" y="0"/>
                </a:moveTo>
                <a:lnTo>
                  <a:pt x="1445074" y="0"/>
                </a:lnTo>
                <a:lnTo>
                  <a:pt x="1445074" y="1300566"/>
                </a:lnTo>
                <a:lnTo>
                  <a:pt x="0" y="1300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3"/>
          <p:cNvSpPr/>
          <p:nvPr/>
        </p:nvSpPr>
        <p:spPr>
          <a:xfrm>
            <a:off x="14809303" y="3178184"/>
            <a:ext cx="1441337" cy="1438716"/>
          </a:xfrm>
          <a:custGeom>
            <a:rect b="b" l="l" r="r" t="t"/>
            <a:pathLst>
              <a:path extrusionOk="0" h="1438716" w="1441337">
                <a:moveTo>
                  <a:pt x="0" y="0"/>
                </a:moveTo>
                <a:lnTo>
                  <a:pt x="1441337" y="0"/>
                </a:lnTo>
                <a:lnTo>
                  <a:pt x="1441337" y="1438716"/>
                </a:lnTo>
                <a:lnTo>
                  <a:pt x="0" y="1438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3"/>
          <p:cNvSpPr/>
          <p:nvPr/>
        </p:nvSpPr>
        <p:spPr>
          <a:xfrm>
            <a:off x="11956125" y="6188581"/>
            <a:ext cx="1336162" cy="1226840"/>
          </a:xfrm>
          <a:custGeom>
            <a:rect b="b" l="l" r="r" t="t"/>
            <a:pathLst>
              <a:path extrusionOk="0" h="1226840" w="1336162">
                <a:moveTo>
                  <a:pt x="0" y="0"/>
                </a:moveTo>
                <a:lnTo>
                  <a:pt x="1336162" y="0"/>
                </a:lnTo>
                <a:lnTo>
                  <a:pt x="1336162" y="1226840"/>
                </a:lnTo>
                <a:lnTo>
                  <a:pt x="0" y="1226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3"/>
          <p:cNvSpPr txBox="1"/>
          <p:nvPr/>
        </p:nvSpPr>
        <p:spPr>
          <a:xfrm>
            <a:off x="476062" y="2664809"/>
            <a:ext cx="9795109" cy="35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7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Procesar un conjunto de datos de empresas que cotizan en bolsa con el fin de realizar un análisis de las tendencias de cada empresa, basado en su historial financiero a lo largo de fechas y un periodo específico que comprende de 2013 a 2018.</a:t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 rot="10800000">
            <a:off x="0" y="-449052"/>
            <a:ext cx="7262322" cy="2086267"/>
          </a:xfrm>
          <a:custGeom>
            <a:rect b="b" l="l" r="r" t="t"/>
            <a:pathLst>
              <a:path extrusionOk="0"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3"/>
          <p:cNvSpPr/>
          <p:nvPr/>
        </p:nvSpPr>
        <p:spPr>
          <a:xfrm>
            <a:off x="3871530" y="6576294"/>
            <a:ext cx="3492977" cy="3467573"/>
          </a:xfrm>
          <a:custGeom>
            <a:rect b="b" l="l" r="r" t="t"/>
            <a:pathLst>
              <a:path extrusionOk="0" h="3467573" w="3492977">
                <a:moveTo>
                  <a:pt x="0" y="0"/>
                </a:moveTo>
                <a:lnTo>
                  <a:pt x="3492977" y="0"/>
                </a:lnTo>
                <a:lnTo>
                  <a:pt x="3492977" y="3467573"/>
                </a:lnTo>
                <a:lnTo>
                  <a:pt x="0" y="34675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4"/>
          <p:cNvGrpSpPr/>
          <p:nvPr/>
        </p:nvGrpSpPr>
        <p:grpSpPr>
          <a:xfrm>
            <a:off x="12196725" y="265144"/>
            <a:ext cx="4296549" cy="9642576"/>
            <a:chOff x="0" y="-19050"/>
            <a:chExt cx="1131601" cy="2539609"/>
          </a:xfrm>
        </p:grpSpPr>
        <p:sp>
          <p:nvSpPr>
            <p:cNvPr id="162" name="Google Shape;162;p4"/>
            <p:cNvSpPr/>
            <p:nvPr/>
          </p:nvSpPr>
          <p:spPr>
            <a:xfrm>
              <a:off x="0" y="0"/>
              <a:ext cx="1131601" cy="2520559"/>
            </a:xfrm>
            <a:custGeom>
              <a:rect b="b" l="l" r="r" t="t"/>
              <a:pathLst>
                <a:path extrusionOk="0"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</p:sp>
        <p:sp>
          <p:nvSpPr>
            <p:cNvPr id="163" name="Google Shape;163;p4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4"/>
          <p:cNvSpPr/>
          <p:nvPr/>
        </p:nvSpPr>
        <p:spPr>
          <a:xfrm>
            <a:off x="11752235" y="1049603"/>
            <a:ext cx="5507065" cy="8208697"/>
          </a:xfrm>
          <a:custGeom>
            <a:rect b="b" l="l" r="r" t="t"/>
            <a:pathLst>
              <a:path extrusionOk="0" h="8208697" w="5507065">
                <a:moveTo>
                  <a:pt x="0" y="0"/>
                </a:moveTo>
                <a:lnTo>
                  <a:pt x="5507065" y="0"/>
                </a:lnTo>
                <a:lnTo>
                  <a:pt x="5507065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1861" r="-61861" t="0"/>
            </a:stretch>
          </a:blipFill>
          <a:ln>
            <a:noFill/>
          </a:ln>
        </p:spPr>
      </p:sp>
      <p:sp>
        <p:nvSpPr>
          <p:cNvPr id="165" name="Google Shape;165;p4"/>
          <p:cNvSpPr/>
          <p:nvPr/>
        </p:nvSpPr>
        <p:spPr>
          <a:xfrm>
            <a:off x="9198590" y="6870111"/>
            <a:ext cx="2553645" cy="2828264"/>
          </a:xfrm>
          <a:custGeom>
            <a:rect b="b" l="l" r="r" t="t"/>
            <a:pathLst>
              <a:path extrusionOk="0" h="2828264" w="2553645">
                <a:moveTo>
                  <a:pt x="0" y="0"/>
                </a:moveTo>
                <a:lnTo>
                  <a:pt x="2553645" y="0"/>
                </a:lnTo>
                <a:lnTo>
                  <a:pt x="2553645" y="2828264"/>
                </a:lnTo>
                <a:lnTo>
                  <a:pt x="0" y="2828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4"/>
          <p:cNvSpPr txBox="1"/>
          <p:nvPr/>
        </p:nvSpPr>
        <p:spPr>
          <a:xfrm>
            <a:off x="1624709" y="223174"/>
            <a:ext cx="9076794" cy="1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1" u="none" cap="none" strike="noStrike">
                <a:solidFill>
                  <a:srgbClr val="20588B"/>
                </a:solidFill>
                <a:latin typeface="Arial"/>
                <a:ea typeface="Arial"/>
                <a:cs typeface="Arial"/>
                <a:sym typeface="Arial"/>
              </a:rPr>
              <a:t>Técnicas aplicadas</a:t>
            </a:r>
            <a:endParaRPr/>
          </a:p>
        </p:txBody>
      </p:sp>
      <p:sp>
        <p:nvSpPr>
          <p:cNvPr id="167" name="Google Shape;167;p4"/>
          <p:cNvSpPr txBox="1"/>
          <p:nvPr/>
        </p:nvSpPr>
        <p:spPr>
          <a:xfrm>
            <a:off x="693744" y="1596064"/>
            <a:ext cx="10342793" cy="8234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Carga y Manipulación de Datos</a:t>
            </a:r>
            <a:endParaRPr/>
          </a:p>
          <a:p>
            <a:pPr indent="-324375" lvl="1" marL="648749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4"/>
              <a:buFont typeface="Arial"/>
              <a:buChar char="•"/>
            </a:pPr>
            <a:r>
              <a:rPr b="0" i="0" lang="en-US" sz="30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Lectura de archivos CSV: El archivo CSV se carga en un DataFrame de pandas utilizando pd.read_csv, lo que permite manipular y analizar los datos de manera estructurada.</a:t>
            </a:r>
            <a:endParaRPr/>
          </a:p>
          <a:p>
            <a:pPr indent="-324375" lvl="1" marL="648749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4"/>
              <a:buFont typeface="Arial"/>
              <a:buChar char="•"/>
            </a:pPr>
            <a:r>
              <a:rPr b="0" i="0" lang="en-US" sz="30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Montaje de Google Drive: Se utiliza Google Colab para acceder a archivos almacenados en Google Drive, facilitando el trabajo con datos almacenados en la nube.</a:t>
            </a:r>
            <a:endParaRPr/>
          </a:p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Limpieza de Datos</a:t>
            </a:r>
            <a:endParaRPr/>
          </a:p>
          <a:p>
            <a:pPr indent="-324375" lvl="1" marL="648749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4"/>
              <a:buFont typeface="Arial"/>
              <a:buChar char="•"/>
            </a:pPr>
            <a:r>
              <a:rPr b="0" i="0" lang="en-US" sz="30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Manejo de valores nulos con isnull().</a:t>
            </a:r>
            <a:endParaRPr/>
          </a:p>
          <a:p>
            <a:pPr indent="-324375" lvl="1" marL="648749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4"/>
              <a:buFont typeface="Arial"/>
              <a:buChar char="•"/>
            </a:pPr>
            <a:r>
              <a:rPr b="0" i="0" lang="en-US" sz="30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Detección de duplicados con duplicated().</a:t>
            </a:r>
            <a:endParaRPr/>
          </a:p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5"/>
          <p:cNvGrpSpPr/>
          <p:nvPr/>
        </p:nvGrpSpPr>
        <p:grpSpPr>
          <a:xfrm>
            <a:off x="12196725" y="265144"/>
            <a:ext cx="4296549" cy="9642576"/>
            <a:chOff x="0" y="-19050"/>
            <a:chExt cx="1131601" cy="2539609"/>
          </a:xfrm>
        </p:grpSpPr>
        <p:sp>
          <p:nvSpPr>
            <p:cNvPr id="173" name="Google Shape;173;p5"/>
            <p:cNvSpPr/>
            <p:nvPr/>
          </p:nvSpPr>
          <p:spPr>
            <a:xfrm>
              <a:off x="0" y="0"/>
              <a:ext cx="1131601" cy="2520559"/>
            </a:xfrm>
            <a:custGeom>
              <a:rect b="b" l="l" r="r" t="t"/>
              <a:pathLst>
                <a:path extrusionOk="0"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</p:sp>
        <p:sp>
          <p:nvSpPr>
            <p:cNvPr id="174" name="Google Shape;174;p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5"/>
          <p:cNvSpPr/>
          <p:nvPr/>
        </p:nvSpPr>
        <p:spPr>
          <a:xfrm>
            <a:off x="11752235" y="1049603"/>
            <a:ext cx="5507065" cy="8208697"/>
          </a:xfrm>
          <a:custGeom>
            <a:rect b="b" l="l" r="r" t="t"/>
            <a:pathLst>
              <a:path extrusionOk="0" h="8208697" w="5507065">
                <a:moveTo>
                  <a:pt x="0" y="0"/>
                </a:moveTo>
                <a:lnTo>
                  <a:pt x="5507065" y="0"/>
                </a:lnTo>
                <a:lnTo>
                  <a:pt x="5507065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1861" r="-61861" t="0"/>
            </a:stretch>
          </a:blipFill>
          <a:ln>
            <a:noFill/>
          </a:ln>
        </p:spPr>
      </p:sp>
      <p:sp>
        <p:nvSpPr>
          <p:cNvPr id="176" name="Google Shape;176;p5"/>
          <p:cNvSpPr txBox="1"/>
          <p:nvPr/>
        </p:nvSpPr>
        <p:spPr>
          <a:xfrm>
            <a:off x="1624709" y="223174"/>
            <a:ext cx="9076794" cy="1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1" u="none" cap="none" strike="noStrike">
                <a:solidFill>
                  <a:srgbClr val="20588B"/>
                </a:solidFill>
                <a:latin typeface="Arial"/>
                <a:ea typeface="Arial"/>
                <a:cs typeface="Arial"/>
                <a:sym typeface="Arial"/>
              </a:rPr>
              <a:t>Técnicas aplicadas</a:t>
            </a:r>
            <a:endParaRPr/>
          </a:p>
        </p:txBody>
      </p:sp>
      <p:sp>
        <p:nvSpPr>
          <p:cNvPr id="177" name="Google Shape;177;p5"/>
          <p:cNvSpPr txBox="1"/>
          <p:nvPr/>
        </p:nvSpPr>
        <p:spPr>
          <a:xfrm>
            <a:off x="693744" y="1596064"/>
            <a:ext cx="10342793" cy="8215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Conversión y Formateo de Datos</a:t>
            </a:r>
            <a:endParaRPr/>
          </a:p>
          <a:p>
            <a:pPr indent="-323853" lvl="1" marL="647706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Conversión de tipos de datos a fechas</a:t>
            </a:r>
            <a:endParaRPr/>
          </a:p>
          <a:p>
            <a:pPr indent="-323853" lvl="1" marL="647706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Extracción de año: Se extraen los años más antiguos y más recientes de las fechas para definir el rango temporal de los datos.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Filtrado y Selección de Datos</a:t>
            </a:r>
            <a:endParaRPr/>
          </a:p>
          <a:p>
            <a:pPr indent="-323853" lvl="1" marL="647706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Filtrado por valor: Se seleccionan registros específicos según el nombre de la compañía con isin(), lo que permite centrarse en subconjuntos de datos.</a:t>
            </a:r>
            <a:endParaRPr/>
          </a:p>
          <a:p>
            <a:pPr indent="-323853" lvl="1" marL="647706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Identificación de valores extremos: Se identifican las fechas con los valores de apertura y cierre más altos y más bajos utilizando groupby() y idxmax()/idxmin().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6"/>
          <p:cNvGrpSpPr/>
          <p:nvPr/>
        </p:nvGrpSpPr>
        <p:grpSpPr>
          <a:xfrm>
            <a:off x="12196725" y="265144"/>
            <a:ext cx="4296549" cy="9642576"/>
            <a:chOff x="0" y="-19050"/>
            <a:chExt cx="1131601" cy="2539609"/>
          </a:xfrm>
        </p:grpSpPr>
        <p:sp>
          <p:nvSpPr>
            <p:cNvPr id="183" name="Google Shape;183;p6"/>
            <p:cNvSpPr/>
            <p:nvPr/>
          </p:nvSpPr>
          <p:spPr>
            <a:xfrm>
              <a:off x="0" y="0"/>
              <a:ext cx="1131601" cy="2520559"/>
            </a:xfrm>
            <a:custGeom>
              <a:rect b="b" l="l" r="r" t="t"/>
              <a:pathLst>
                <a:path extrusionOk="0"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</p:sp>
        <p:sp>
          <p:nvSpPr>
            <p:cNvPr id="184" name="Google Shape;184;p6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6"/>
          <p:cNvSpPr/>
          <p:nvPr/>
        </p:nvSpPr>
        <p:spPr>
          <a:xfrm>
            <a:off x="11752235" y="1049603"/>
            <a:ext cx="5507065" cy="8208697"/>
          </a:xfrm>
          <a:custGeom>
            <a:rect b="b" l="l" r="r" t="t"/>
            <a:pathLst>
              <a:path extrusionOk="0" h="8208697" w="5507065">
                <a:moveTo>
                  <a:pt x="0" y="0"/>
                </a:moveTo>
                <a:lnTo>
                  <a:pt x="5507065" y="0"/>
                </a:lnTo>
                <a:lnTo>
                  <a:pt x="5507065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2485" r="-82485" t="0"/>
            </a:stretch>
          </a:blipFill>
          <a:ln>
            <a:noFill/>
          </a:ln>
        </p:spPr>
      </p:sp>
      <p:sp>
        <p:nvSpPr>
          <p:cNvPr id="186" name="Google Shape;186;p6"/>
          <p:cNvSpPr txBox="1"/>
          <p:nvPr/>
        </p:nvSpPr>
        <p:spPr>
          <a:xfrm>
            <a:off x="1624709" y="223174"/>
            <a:ext cx="9076794" cy="1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1" u="none" cap="none" strike="noStrike">
                <a:solidFill>
                  <a:srgbClr val="20588B"/>
                </a:solidFill>
                <a:latin typeface="Arial"/>
                <a:ea typeface="Arial"/>
                <a:cs typeface="Arial"/>
                <a:sym typeface="Arial"/>
              </a:rPr>
              <a:t>Técnicas aplicadas</a:t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693744" y="1596064"/>
            <a:ext cx="10808400" cy="8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Agrupación y Agregación de Datos</a:t>
            </a:r>
            <a:endParaRPr/>
          </a:p>
          <a:p>
            <a:pPr indent="-323850" lvl="1" marL="6477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Agrupación por categorías: usando groupby(), para trabajar con cada una de ellas</a:t>
            </a:r>
            <a:endParaRPr/>
          </a:p>
          <a:p>
            <a:pPr indent="-323850" lvl="1" marL="6477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Aplicación de funciones agregadas: Se calculan estadísticas como la media, máximo, y mínimo para las columnas open y close con agg(), proporcionando un resumen estadístico por compañía.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Ordenamiento y Análisis de Tendencias</a:t>
            </a:r>
            <a:endParaRPr/>
          </a:p>
          <a:p>
            <a:pPr indent="-323850" lvl="1" marL="6477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Ordenamiento por columnas usando sort_values(), lo que ayuda a identificar tendencias.</a:t>
            </a:r>
            <a:endParaRPr/>
          </a:p>
          <a:p>
            <a:pPr indent="-323850" lvl="1" marL="6477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Concatenación de resultados: Se combinan DataFrames con pd.concat() para unir y etiquetar resultados de análisis diferentes.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7"/>
          <p:cNvGrpSpPr/>
          <p:nvPr/>
        </p:nvGrpSpPr>
        <p:grpSpPr>
          <a:xfrm>
            <a:off x="12196725" y="265144"/>
            <a:ext cx="4296549" cy="9642576"/>
            <a:chOff x="0" y="-19050"/>
            <a:chExt cx="1131601" cy="2539609"/>
          </a:xfrm>
        </p:grpSpPr>
        <p:sp>
          <p:nvSpPr>
            <p:cNvPr id="193" name="Google Shape;193;p7"/>
            <p:cNvSpPr/>
            <p:nvPr/>
          </p:nvSpPr>
          <p:spPr>
            <a:xfrm>
              <a:off x="0" y="0"/>
              <a:ext cx="1131601" cy="2520559"/>
            </a:xfrm>
            <a:custGeom>
              <a:rect b="b" l="l" r="r" t="t"/>
              <a:pathLst>
                <a:path extrusionOk="0"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BFE5EF"/>
            </a:solidFill>
            <a:ln>
              <a:noFill/>
            </a:ln>
          </p:spPr>
        </p:sp>
        <p:sp>
          <p:nvSpPr>
            <p:cNvPr id="194" name="Google Shape;194;p7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7"/>
          <p:cNvSpPr/>
          <p:nvPr/>
        </p:nvSpPr>
        <p:spPr>
          <a:xfrm>
            <a:off x="11752235" y="1049603"/>
            <a:ext cx="5507065" cy="8208697"/>
          </a:xfrm>
          <a:custGeom>
            <a:rect b="b" l="l" r="r" t="t"/>
            <a:pathLst>
              <a:path extrusionOk="0" h="8208697" w="5507065">
                <a:moveTo>
                  <a:pt x="0" y="0"/>
                </a:moveTo>
                <a:lnTo>
                  <a:pt x="5507065" y="0"/>
                </a:lnTo>
                <a:lnTo>
                  <a:pt x="5507065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1861" r="-61861" t="0"/>
            </a:stretch>
          </a:blipFill>
          <a:ln>
            <a:noFill/>
          </a:ln>
        </p:spPr>
      </p:sp>
      <p:sp>
        <p:nvSpPr>
          <p:cNvPr id="196" name="Google Shape;196;p7"/>
          <p:cNvSpPr txBox="1"/>
          <p:nvPr/>
        </p:nvSpPr>
        <p:spPr>
          <a:xfrm>
            <a:off x="3298031" y="12450"/>
            <a:ext cx="9076794" cy="1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1" u="none" cap="none" strike="noStrike">
                <a:solidFill>
                  <a:srgbClr val="20588B"/>
                </a:solidFill>
                <a:latin typeface="Arial"/>
                <a:ea typeface="Arial"/>
                <a:cs typeface="Arial"/>
                <a:sym typeface="Arial"/>
              </a:rPr>
              <a:t>Técnicas aplicadas</a:t>
            </a:r>
            <a:endParaRPr/>
          </a:p>
        </p:txBody>
      </p:sp>
      <p:sp>
        <p:nvSpPr>
          <p:cNvPr id="197" name="Google Shape;197;p7"/>
          <p:cNvSpPr txBox="1"/>
          <p:nvPr/>
        </p:nvSpPr>
        <p:spPr>
          <a:xfrm>
            <a:off x="416250" y="1163225"/>
            <a:ext cx="11411100" cy="8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Manejo de Excepciones</a:t>
            </a:r>
            <a:endParaRPr/>
          </a:p>
          <a:p>
            <a:pPr indent="-323852" lvl="1" marL="647705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Bloques try-except: Se implementan bloques de código que manejan excepciones para capturar y mostrar errores durante la carga de datos.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Uso de Gráficos para una mejor visualización de los datos estadísticos</a:t>
            </a:r>
            <a:endParaRPr/>
          </a:p>
          <a:p>
            <a:pPr indent="-323850" lvl="1" marL="6477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Histogramas con estimación de densidad (KDE) para las columnas open (precio de apertura) y close (precio de cierre).</a:t>
            </a:r>
            <a:endParaRPr/>
          </a:p>
          <a:p>
            <a:pPr indent="-323850" lvl="1" marL="6477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Gráficos de líneas que muestran la evolución de los precios de apertura y cierre para cada compañía a lo largo del tiempo.</a:t>
            </a:r>
            <a:endParaRPr/>
          </a:p>
          <a:p>
            <a:pPr indent="-323850" lvl="1" marL="6477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Gráfico de barras que suma el volumen total de transacciones (volume) para cada compañía.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8"/>
          <p:cNvGrpSpPr/>
          <p:nvPr/>
        </p:nvGrpSpPr>
        <p:grpSpPr>
          <a:xfrm>
            <a:off x="0" y="-72330"/>
            <a:ext cx="7613702" cy="10359330"/>
            <a:chOff x="0" y="-19050"/>
            <a:chExt cx="2005255" cy="2728383"/>
          </a:xfrm>
        </p:grpSpPr>
        <p:sp>
          <p:nvSpPr>
            <p:cNvPr id="203" name="Google Shape;203;p8"/>
            <p:cNvSpPr/>
            <p:nvPr/>
          </p:nvSpPr>
          <p:spPr>
            <a:xfrm>
              <a:off x="0" y="0"/>
              <a:ext cx="2005255" cy="2709333"/>
            </a:xfrm>
            <a:custGeom>
              <a:rect b="b" l="l" r="r" t="t"/>
              <a:pathLst>
                <a:path extrusionOk="0" h="2709333" w="2005255">
                  <a:moveTo>
                    <a:pt x="0" y="0"/>
                  </a:moveTo>
                  <a:lnTo>
                    <a:pt x="2005255" y="0"/>
                  </a:lnTo>
                  <a:lnTo>
                    <a:pt x="20052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E5EF">
                <a:alpha val="60392"/>
              </a:srgbClr>
            </a:solidFill>
            <a:ln>
              <a:noFill/>
            </a:ln>
          </p:spPr>
        </p:sp>
        <p:sp>
          <p:nvSpPr>
            <p:cNvPr id="204" name="Google Shape;204;p8"/>
            <p:cNvSpPr txBox="1"/>
            <p:nvPr/>
          </p:nvSpPr>
          <p:spPr>
            <a:xfrm>
              <a:off x="0" y="-19050"/>
              <a:ext cx="2005255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8"/>
          <p:cNvSpPr/>
          <p:nvPr/>
        </p:nvSpPr>
        <p:spPr>
          <a:xfrm>
            <a:off x="0" y="-79762"/>
            <a:ext cx="7613702" cy="10366762"/>
          </a:xfrm>
          <a:custGeom>
            <a:rect b="b" l="l" r="r" t="t"/>
            <a:pathLst>
              <a:path extrusionOk="0" h="10366762" w="7613702">
                <a:moveTo>
                  <a:pt x="0" y="0"/>
                </a:moveTo>
                <a:lnTo>
                  <a:pt x="7613702" y="0"/>
                </a:lnTo>
                <a:lnTo>
                  <a:pt x="7613702" y="10366762"/>
                </a:lnTo>
                <a:lnTo>
                  <a:pt x="0" y="10366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0" l="0" r="-104173" t="0"/>
            </a:stretch>
          </a:blipFill>
          <a:ln>
            <a:noFill/>
          </a:ln>
        </p:spPr>
      </p:sp>
      <p:sp>
        <p:nvSpPr>
          <p:cNvPr id="206" name="Google Shape;206;p8"/>
          <p:cNvSpPr/>
          <p:nvPr/>
        </p:nvSpPr>
        <p:spPr>
          <a:xfrm>
            <a:off x="1917903" y="2235707"/>
            <a:ext cx="13505220" cy="7626832"/>
          </a:xfrm>
          <a:custGeom>
            <a:rect b="b" l="l" r="r" t="t"/>
            <a:pathLst>
              <a:path extrusionOk="0" h="7626832" w="13505220">
                <a:moveTo>
                  <a:pt x="0" y="0"/>
                </a:moveTo>
                <a:lnTo>
                  <a:pt x="13505220" y="0"/>
                </a:lnTo>
                <a:lnTo>
                  <a:pt x="13505220" y="7626832"/>
                </a:lnTo>
                <a:lnTo>
                  <a:pt x="0" y="7626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8"/>
          <p:cNvSpPr txBox="1"/>
          <p:nvPr/>
        </p:nvSpPr>
        <p:spPr>
          <a:xfrm>
            <a:off x="7241862" y="160862"/>
            <a:ext cx="10654481" cy="1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1" u="none" cap="none" strike="noStrike">
                <a:solidFill>
                  <a:srgbClr val="20588B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  <p:sp>
        <p:nvSpPr>
          <p:cNvPr id="208" name="Google Shape;208;p8"/>
          <p:cNvSpPr txBox="1"/>
          <p:nvPr/>
        </p:nvSpPr>
        <p:spPr>
          <a:xfrm>
            <a:off x="804315" y="1409871"/>
            <a:ext cx="15732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Cargar el archivo y depurarlo de duplicados y nulos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9"/>
          <p:cNvGrpSpPr/>
          <p:nvPr/>
        </p:nvGrpSpPr>
        <p:grpSpPr>
          <a:xfrm>
            <a:off x="0" y="-72330"/>
            <a:ext cx="7613702" cy="10359330"/>
            <a:chOff x="0" y="-19050"/>
            <a:chExt cx="2005255" cy="2728383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2005255" cy="2709333"/>
            </a:xfrm>
            <a:custGeom>
              <a:rect b="b" l="l" r="r" t="t"/>
              <a:pathLst>
                <a:path extrusionOk="0" h="2709333" w="2005255">
                  <a:moveTo>
                    <a:pt x="0" y="0"/>
                  </a:moveTo>
                  <a:lnTo>
                    <a:pt x="2005255" y="0"/>
                  </a:lnTo>
                  <a:lnTo>
                    <a:pt x="20052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E5EF">
                <a:alpha val="60392"/>
              </a:srgbClr>
            </a:solidFill>
            <a:ln>
              <a:noFill/>
            </a:ln>
          </p:spPr>
        </p:sp>
        <p:sp>
          <p:nvSpPr>
            <p:cNvPr id="215" name="Google Shape;215;p9"/>
            <p:cNvSpPr txBox="1"/>
            <p:nvPr/>
          </p:nvSpPr>
          <p:spPr>
            <a:xfrm>
              <a:off x="0" y="-19050"/>
              <a:ext cx="2005255" cy="272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9"/>
          <p:cNvSpPr/>
          <p:nvPr/>
        </p:nvSpPr>
        <p:spPr>
          <a:xfrm>
            <a:off x="0" y="-79762"/>
            <a:ext cx="7613702" cy="10366762"/>
          </a:xfrm>
          <a:custGeom>
            <a:rect b="b" l="l" r="r" t="t"/>
            <a:pathLst>
              <a:path extrusionOk="0" h="10366762" w="7613702">
                <a:moveTo>
                  <a:pt x="0" y="0"/>
                </a:moveTo>
                <a:lnTo>
                  <a:pt x="7613702" y="0"/>
                </a:lnTo>
                <a:lnTo>
                  <a:pt x="7613702" y="10366762"/>
                </a:lnTo>
                <a:lnTo>
                  <a:pt x="0" y="10366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0" l="0" r="-104173" t="0"/>
            </a:stretch>
          </a:blipFill>
          <a:ln>
            <a:noFill/>
          </a:ln>
        </p:spPr>
      </p:sp>
      <p:sp>
        <p:nvSpPr>
          <p:cNvPr id="217" name="Google Shape;217;p9"/>
          <p:cNvSpPr/>
          <p:nvPr/>
        </p:nvSpPr>
        <p:spPr>
          <a:xfrm>
            <a:off x="1028700" y="3354514"/>
            <a:ext cx="15734524" cy="5903786"/>
          </a:xfrm>
          <a:custGeom>
            <a:rect b="b" l="l" r="r" t="t"/>
            <a:pathLst>
              <a:path extrusionOk="0" h="5903786" w="15734524">
                <a:moveTo>
                  <a:pt x="0" y="0"/>
                </a:moveTo>
                <a:lnTo>
                  <a:pt x="15734524" y="0"/>
                </a:lnTo>
                <a:lnTo>
                  <a:pt x="15734524" y="5903786"/>
                </a:lnTo>
                <a:lnTo>
                  <a:pt x="0" y="590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9"/>
          <p:cNvSpPr txBox="1"/>
          <p:nvPr/>
        </p:nvSpPr>
        <p:spPr>
          <a:xfrm>
            <a:off x="7241862" y="160862"/>
            <a:ext cx="10654481" cy="10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1" u="none" cap="none" strike="noStrike">
                <a:solidFill>
                  <a:srgbClr val="20588B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  <p:sp>
        <p:nvSpPr>
          <p:cNvPr id="219" name="Google Shape;219;p9"/>
          <p:cNvSpPr txBox="1"/>
          <p:nvPr/>
        </p:nvSpPr>
        <p:spPr>
          <a:xfrm>
            <a:off x="804315" y="1409871"/>
            <a:ext cx="15732396" cy="1383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de las compañias únicas en el dataframe, las cuales se quieren analizar. Nos centramos en 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